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1"/>
  </p:sldMasterIdLst>
  <p:notesMasterIdLst>
    <p:notesMasterId r:id="rId12"/>
  </p:notesMasterIdLst>
  <p:handoutMasterIdLst>
    <p:handoutMasterId r:id="rId13"/>
  </p:handoutMasterIdLst>
  <p:sldIdLst>
    <p:sldId id="272" r:id="rId2"/>
    <p:sldId id="258" r:id="rId3"/>
    <p:sldId id="257" r:id="rId4"/>
    <p:sldId id="266" r:id="rId5"/>
    <p:sldId id="259" r:id="rId6"/>
    <p:sldId id="265" r:id="rId7"/>
    <p:sldId id="261" r:id="rId8"/>
    <p:sldId id="264" r:id="rId9"/>
    <p:sldId id="267" r:id="rId10"/>
    <p:sldId id="271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494"/>
    <p:restoredTop sz="94665"/>
  </p:normalViewPr>
  <p:slideViewPr>
    <p:cSldViewPr snapToGrid="0">
      <p:cViewPr varScale="1">
        <p:scale>
          <a:sx n="75" d="100"/>
          <a:sy n="75" d="100"/>
        </p:scale>
        <p:origin x="184" y="1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4A2D9B0C-5F42-034F-28CC-4CCD419433F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en-US" altLang="ja-JP"/>
              <a:t>C124053A</a:t>
            </a:r>
            <a:r>
              <a:rPr kumimoji="1" lang="ja-JP" altLang="en-US"/>
              <a:t>　加藤 弘絵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C3BFA83-369F-4079-98B1-B52DC09DD42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F4B5B-BEC2-1B4D-958C-B307356DF0DC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DE46960-8CD5-359D-D9A0-1B8AC52D620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D67DFF2-250D-BC94-0486-2E894D7BE46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27BFC-F7FD-0E41-B47B-7545E78A53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486637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en-US" altLang="ja-JP"/>
              <a:t>C124053A</a:t>
            </a:r>
            <a:r>
              <a:rPr kumimoji="1" lang="ja-JP" altLang="en-US"/>
              <a:t>　加藤 弘絵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531DB7-4354-384F-82C7-AB350DB5198B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7B1342-545E-4E4F-9CF5-925E954F79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8711295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ヘッダー プレースホルダー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kumimoji="1" lang="en-US" altLang="ja-JP"/>
              <a:t>C124053A</a:t>
            </a:r>
            <a:r>
              <a:rPr kumimoji="1" lang="ja-JP" altLang="en-US"/>
              <a:t>　加藤 弘絵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7B1342-545E-4E4F-9CF5-925E954F797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9487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185BB-8B07-4DC9-86F3-2A225C777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261872"/>
            <a:ext cx="7638222" cy="2852928"/>
          </a:xfrm>
        </p:spPr>
        <p:txBody>
          <a:bodyPr anchor="b">
            <a:normAutofit/>
          </a:bodyPr>
          <a:lstStyle>
            <a:lvl1pPr algn="l">
              <a:lnSpc>
                <a:spcPct val="130000"/>
              </a:lnSpc>
              <a:defRPr sz="3600" spc="1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4D496A-6E7A-4923-8ED5-B4164125D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4681728"/>
            <a:ext cx="7638222" cy="9292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buNone/>
              <a:defRPr sz="1600" b="1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E3D20-43DC-4C14-8CFF-18545AED1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FC300-5AFC-418B-85FD-EFA94BD7A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C7E81-ED3C-4DB0-8E74-AD2A87E6B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0C817C9-850F-4FB6-B93B-CF3076C4A5C1}"/>
              </a:ext>
            </a:extLst>
          </p:cNvPr>
          <p:cNvGrpSpPr/>
          <p:nvPr/>
        </p:nvGrpSpPr>
        <p:grpSpPr>
          <a:xfrm flipH="1">
            <a:off x="0" y="0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59433A8-B67D-4675-AFDE-131069A709FC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1CD1C45-6A4D-4237-B39C-2D58F401A8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47136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958AD-1CAD-45B3-B83D-DC9D33CD6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153F2E-0397-4423-8A88-D0059DEAF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ADDE1-7025-4FA9-822D-481685085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A73E0-F328-46DC-98BE-CA0981F75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52226-010C-494F-8BE8-BF91F3553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F89E9C4-9D18-4529-BC0C-68EAE507CDF8}"/>
              </a:ext>
            </a:extLst>
          </p:cNvPr>
          <p:cNvGrpSpPr/>
          <p:nvPr/>
        </p:nvGrpSpPr>
        <p:grpSpPr>
          <a:xfrm flipH="1" flipV="1">
            <a:off x="0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7DF5937-0C03-4786-AB62-3CF7CECB92D6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9AD93DB-2DB0-4B2D-884B-6EC4534432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65420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C635D0-31D9-44E1-911D-F7D5D54009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53914" y="624313"/>
            <a:ext cx="2537986" cy="55097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7F9230-1FA4-439D-A800-B5F006F07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00100" y="624313"/>
            <a:ext cx="7816542" cy="55097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AB2A3-7055-43AF-8BAB-0A9B74448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A1821-A311-49CD-BCB4-B4BC88661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7C6A8-813A-486A-AA90-AB28935F2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38C7A17-06CC-442C-A876-A51B2B556508}"/>
              </a:ext>
            </a:extLst>
          </p:cNvPr>
          <p:cNvGrpSpPr/>
          <p:nvPr/>
        </p:nvGrpSpPr>
        <p:grpSpPr>
          <a:xfrm flipH="1" flipV="1">
            <a:off x="0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54C1798A-2980-4F34-8355-7BCB6B295322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9D7542C-E4AE-488F-BC75-2E7ED83910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413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25F8D-0421-4AEC-9C40-A13163EC8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37680-115A-411F-AEF6-4AC2096B4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CC193-1304-4D0F-8331-14D4EC08E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455C1-CD32-4050-BAFF-51CC6B62D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AF608-FF11-4CBE-B717-5D56AE67D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966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BD23A02E-6DCF-427A-8CFD-281B2185C7F0}"/>
              </a:ext>
            </a:extLst>
          </p:cNvPr>
          <p:cNvSpPr/>
          <p:nvPr/>
        </p:nvSpPr>
        <p:spPr>
          <a:xfrm>
            <a:off x="3242985" y="511814"/>
            <a:ext cx="5706031" cy="570603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dist="165100" dir="2220000" algn="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6B4C32-F19C-44F3-8EF8-1F506D74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9192" y="1709738"/>
            <a:ext cx="4893617" cy="2553893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89729-131C-4F78-9DAA-E9EE28EA9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62249" y="4540468"/>
            <a:ext cx="4067503" cy="11540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00" b="1" cap="all" spc="6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24E608-AC1F-41FB-974A-BD619C6C2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86158-8B03-45C3-891D-0357B198B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C3B054-E8A2-43FD-B0FB-B1CCFA4BC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34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64AA7-6D5A-402E-AD1A-880F2BDB7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D32B6-F9D8-4A43-B52C-336CFAB00A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2976" y="2019299"/>
            <a:ext cx="4995019" cy="41576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50CDD9-5742-4A34-BA72-7CCA72D91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3718" y="2019299"/>
            <a:ext cx="5027954" cy="41576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2783AA-D2AB-4385-A91F-870CB6564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5AAD9C-5CA2-4DA1-84D3-B1838979F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1AB3C7-9574-47BC-932D-782BEE998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395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4C468-781B-4BC5-8DEA-B9EF2BF90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460" y="369168"/>
            <a:ext cx="10458729" cy="143981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67223F-48E4-491D-AB5D-5FC8A0C56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0101" y="1843067"/>
            <a:ext cx="5007894" cy="66200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D6B764-4B87-42FF-ABAA-69B07B88F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101" y="2505075"/>
            <a:ext cx="5007894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4357B9-406F-4BF9-B8FB-C53421EEF5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6061" y="1843067"/>
            <a:ext cx="4994128" cy="66200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20462B-1939-4DAA-A7DD-6BDC95054A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6061" y="2505075"/>
            <a:ext cx="499412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6C938B-C4C2-4FA9-85CA-9CD742CD7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AD8886-0D28-4D49-8D43-151D37E94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2FDDE8-E9F8-4B6C-9A40-829617A7C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752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AE3D8-6C35-428B-B2F2-251FDE10B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983769"/>
            <a:ext cx="10094770" cy="1180574"/>
          </a:xfrm>
          <a:solidFill>
            <a:schemeClr val="accent1">
              <a:lumMod val="20000"/>
              <a:lumOff val="80000"/>
            </a:schemeClr>
          </a:solidFill>
          <a:effectLst>
            <a:outerShdw dist="165100" dir="18900000" algn="bl" rotWithShape="0">
              <a:prstClr val="black"/>
            </a:outerShdw>
          </a:effectLst>
        </p:spPr>
        <p:txBody>
          <a:bodyPr/>
          <a:lstStyle>
            <a:lvl1pPr marL="18288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0B8015-E11A-42CA-AE88-7BD73F87E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309078-34CA-45CD-B479-03906A265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D03258-F989-47B2-A643-A60CD8A77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87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DA2F31-48B6-40CE-A364-3CE73FD85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7EEA00-F166-41EB-9331-CA99BB70F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BB051F-F8FC-4FF6-9783-45F9FE7AC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56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08635-A5AF-48F4-8CD2-FB0E01113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1600200"/>
          </a:xfrm>
        </p:spPr>
        <p:txBody>
          <a:bodyPr anchor="t">
            <a:normAutofit/>
          </a:bodyPr>
          <a:lstStyle>
            <a:lvl1pPr>
              <a:defRPr sz="28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5E0E-DCC0-4781-A608-962B1241B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9826" y="987425"/>
            <a:ext cx="604556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21F43E-3D50-4A1C-A289-B3D0DD0E71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31273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E70E3A-6639-4EA0-8305-C1899DAB4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6AFD57-4189-42FB-B29E-96366E51B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F5E2EC-8483-4FBC-9D29-C19025FA8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669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CE581-A090-4AE9-9965-B06BDB52B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1600200"/>
          </a:xfrm>
        </p:spPr>
        <p:txBody>
          <a:bodyPr anchor="t">
            <a:normAutofit/>
          </a:bodyPr>
          <a:lstStyle>
            <a:lvl1pPr>
              <a:defRPr sz="28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39DEF4-262F-4ACF-9B29-3D4B819E70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53969" y="987425"/>
            <a:ext cx="5694503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ED7CBB-7A6F-441E-9072-2494B952FA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31273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159692-77BE-4A7D-AA70-635007A6E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B9A4DA-63AF-4D6A-98DB-E1D0AC741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6B7958-B19B-4C23-A82F-DD4E4B91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448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86DAE1-1F65-43B8-A400-95E6DEED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61" y="365125"/>
            <a:ext cx="10357666" cy="14384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75C993-A44B-4C2D-818E-4C9000BB0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21B6E-ECC6-47D0-9C14-812B746F15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5014" y="634204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9A716-DEA9-48A9-A5BC-0F392D2B49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96200" y="6342042"/>
            <a:ext cx="34701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5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CB69E-A0E4-4558-9C62-4CD8CDD2A5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6329" y="6342042"/>
            <a:ext cx="52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B6ECC43-D65E-4A7B-A76B-D278A2184166}"/>
              </a:ext>
            </a:extLst>
          </p:cNvPr>
          <p:cNvGrpSpPr/>
          <p:nvPr/>
        </p:nvGrpSpPr>
        <p:grpSpPr>
          <a:xfrm flipV="1">
            <a:off x="11626076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7EE443C5-5AB9-407B-A8C3-011BB14FEF06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13" cstate="email">
                <a:extLst>
                  <a:ext uri="{28A0092B-C50C-407E-A947-70E740481C1C}">
                    <a14:useLocalDpi xmlns:a14="http://schemas.microsoft.com/office/drawing/2010/main"/>
                  </a:ext>
                  <a:ext uri="{96DAC541-7B7A-43D3-8B79-37D633B846F1}">
                    <asvg:svgBlip xmlns:asvg="http://schemas.microsoft.com/office/drawing/2016/SVG/main" r:embed="rId14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538C9FA-DA5E-4785-8F4A-CA481A3A65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6685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1" r:id="rId10"/>
    <p:sldLayoutId id="2147483710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320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30000"/>
        </a:lnSpc>
        <a:spcBef>
          <a:spcPts val="500"/>
        </a:spcBef>
        <a:buSzPct val="100000"/>
        <a:buFont typeface="Avenir Next LT Pro Light" panose="020B03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30000"/>
        </a:lnSpc>
        <a:spcBef>
          <a:spcPts val="500"/>
        </a:spcBef>
        <a:buSzPct val="100000"/>
        <a:buFont typeface="Avenir Next LT Pro Light" panose="020B03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jpeg"/><Relationship Id="rId3" Type="http://schemas.openxmlformats.org/officeDocument/2006/relationships/image" Target="../media/image4.pn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56395B14-AD06-6511-A02D-4F836D0009D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1295" y="3026782"/>
            <a:ext cx="2381250" cy="317500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07D869A-3BAE-703D-798F-07DB9198FAFD}"/>
              </a:ext>
            </a:extLst>
          </p:cNvPr>
          <p:cNvSpPr txBox="1"/>
          <p:nvPr/>
        </p:nvSpPr>
        <p:spPr>
          <a:xfrm>
            <a:off x="3331633" y="4295278"/>
            <a:ext cx="104613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/>
              <a:t>〜HEY! B.R.B (Be Right Back!)〜</a:t>
            </a:r>
            <a:endParaRPr kumimoji="1" lang="ja-JP" altLang="en-US" sz="440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49643DE-48A5-B427-F460-B7B2D3C368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8260" y="117035"/>
            <a:ext cx="7774810" cy="3887405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79A4087-8829-9C49-93E7-63234260D1CC}"/>
              </a:ext>
            </a:extLst>
          </p:cNvPr>
          <p:cNvSpPr txBox="1"/>
          <p:nvPr/>
        </p:nvSpPr>
        <p:spPr>
          <a:xfrm>
            <a:off x="351295" y="182299"/>
            <a:ext cx="1199052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800" b="1" dirty="0"/>
              <a:t>UNI</a:t>
            </a:r>
            <a:r>
              <a:rPr kumimoji="1" lang="ja-JP" altLang="en-US" sz="14400" b="1"/>
              <a:t>コン</a:t>
            </a:r>
            <a:r>
              <a:rPr kumimoji="1" lang="en-US" altLang="ja-JP" sz="13800" b="1" dirty="0"/>
              <a:t> </a:t>
            </a:r>
          </a:p>
          <a:p>
            <a:r>
              <a:rPr lang="ja-JP" altLang="en-US" sz="13800" b="1"/>
              <a:t>　　</a:t>
            </a:r>
            <a:r>
              <a:rPr kumimoji="1" lang="en-US" altLang="ja-JP" sz="13800" b="1" dirty="0" err="1"/>
              <a:t>ven</a:t>
            </a:r>
            <a:r>
              <a:rPr kumimoji="1" lang="ja-JP" altLang="en-US" sz="13800" b="1"/>
              <a:t>利</a:t>
            </a:r>
            <a:r>
              <a:rPr kumimoji="1" lang="en-US" altLang="ja-JP" sz="13800" b="1" dirty="0"/>
              <a:t>der</a:t>
            </a:r>
            <a:endParaRPr lang="en-US" altLang="ja-JP" sz="13800" b="1" dirty="0">
              <a:solidFill>
                <a:schemeClr val="bg1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6D6D607-FA95-BBF3-D91B-F453A447F16B}"/>
              </a:ext>
            </a:extLst>
          </p:cNvPr>
          <p:cNvSpPr txBox="1"/>
          <p:nvPr/>
        </p:nvSpPr>
        <p:spPr>
          <a:xfrm>
            <a:off x="4767312" y="5678562"/>
            <a:ext cx="9531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>
                <a:latin typeface="Chamberi Super Display" panose="02040503080505020303" pitchFamily="18" charset="0"/>
              </a:rPr>
              <a:t>　加藤</a:t>
            </a:r>
            <a:r>
              <a:rPr kumimoji="1" lang="en-US" altLang="ja-JP" sz="2800" b="1" dirty="0">
                <a:latin typeface="Chamberi Super Display" panose="02040503080505020303" pitchFamily="18" charset="0"/>
              </a:rPr>
              <a:t> </a:t>
            </a:r>
            <a:r>
              <a:rPr kumimoji="1" lang="ja-JP" altLang="en-US" sz="2800" b="1">
                <a:latin typeface="Chamberi Super Display" panose="02040503080505020303" pitchFamily="18" charset="0"/>
              </a:rPr>
              <a:t>弘絵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4C0ECC9-9CD8-6556-D518-80A862AEF697}"/>
              </a:ext>
            </a:extLst>
          </p:cNvPr>
          <p:cNvSpPr txBox="1"/>
          <p:nvPr/>
        </p:nvSpPr>
        <p:spPr>
          <a:xfrm>
            <a:off x="351295" y="117035"/>
            <a:ext cx="9531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>
                <a:latin typeface="Chamberi Super Display" panose="02040503080505020303" pitchFamily="18" charset="0"/>
              </a:rPr>
              <a:t>C124053A </a:t>
            </a:r>
            <a:r>
              <a:rPr kumimoji="1" lang="ja-JP" altLang="en-US" sz="2800" b="1">
                <a:latin typeface="Chamberi Super Display" panose="02040503080505020303" pitchFamily="18" charset="0"/>
              </a:rPr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3232149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56395B14-AD06-6511-A02D-4F836D0009D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1295" y="3026782"/>
            <a:ext cx="2381250" cy="317500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07D869A-3BAE-703D-798F-07DB9198FAFD}"/>
              </a:ext>
            </a:extLst>
          </p:cNvPr>
          <p:cNvSpPr txBox="1"/>
          <p:nvPr/>
        </p:nvSpPr>
        <p:spPr>
          <a:xfrm>
            <a:off x="3503239" y="4349421"/>
            <a:ext cx="104613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/>
              <a:t>〜HEY! B.R.B (Be Right Back!)〜</a:t>
            </a:r>
            <a:endParaRPr kumimoji="1" lang="ja-JP" altLang="en-US" sz="440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49643DE-48A5-B427-F460-B7B2D3C368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5654" y="117035"/>
            <a:ext cx="7627666" cy="3813833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79A4087-8829-9C49-93E7-63234260D1CC}"/>
              </a:ext>
            </a:extLst>
          </p:cNvPr>
          <p:cNvSpPr txBox="1"/>
          <p:nvPr/>
        </p:nvSpPr>
        <p:spPr>
          <a:xfrm>
            <a:off x="100739" y="182299"/>
            <a:ext cx="1199052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800" b="1" dirty="0"/>
              <a:t>UNI</a:t>
            </a:r>
            <a:r>
              <a:rPr kumimoji="1" lang="ja-JP" altLang="en-US" sz="14400" b="1"/>
              <a:t>コン</a:t>
            </a:r>
            <a:r>
              <a:rPr kumimoji="1" lang="en-US" altLang="ja-JP" sz="13800" b="1" dirty="0"/>
              <a:t> </a:t>
            </a:r>
          </a:p>
          <a:p>
            <a:r>
              <a:rPr lang="ja-JP" altLang="en-US" sz="13800" b="1"/>
              <a:t>　　</a:t>
            </a:r>
            <a:r>
              <a:rPr kumimoji="1" lang="en-US" altLang="ja-JP" sz="13800" b="1" dirty="0" err="1"/>
              <a:t>ven</a:t>
            </a:r>
            <a:r>
              <a:rPr kumimoji="1" lang="ja-JP" altLang="en-US" sz="13800" b="1"/>
              <a:t>利</a:t>
            </a:r>
            <a:r>
              <a:rPr kumimoji="1" lang="en-US" altLang="ja-JP" sz="13800" b="1" dirty="0"/>
              <a:t>der</a:t>
            </a:r>
            <a:endParaRPr lang="en-US" altLang="ja-JP" sz="13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276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AEB349-DBF6-7246-65BF-78B22F8FB82B}"/>
              </a:ext>
            </a:extLst>
          </p:cNvPr>
          <p:cNvSpPr txBox="1"/>
          <p:nvPr/>
        </p:nvSpPr>
        <p:spPr>
          <a:xfrm>
            <a:off x="232475" y="263471"/>
            <a:ext cx="41070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dirty="0">
                <a:latin typeface="Chamberi Super Display" panose="02040503080505020303" pitchFamily="18" charset="0"/>
              </a:rPr>
              <a:t>◯</a:t>
            </a:r>
            <a:r>
              <a:rPr lang="ja-JP" altLang="en-US" sz="5400">
                <a:latin typeface="Chamberi Super Display" panose="02040503080505020303" pitchFamily="18" charset="0"/>
              </a:rPr>
              <a:t>現状</a:t>
            </a:r>
            <a:endParaRPr kumimoji="1" lang="ja-JP" altLang="en-US" sz="5400">
              <a:latin typeface="Chamberi Super Display" panose="02040503080505020303" pitchFamily="18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6A8381B-D0D1-B052-17C7-FF184A41E29B}"/>
              </a:ext>
            </a:extLst>
          </p:cNvPr>
          <p:cNvSpPr txBox="1"/>
          <p:nvPr/>
        </p:nvSpPr>
        <p:spPr>
          <a:xfrm>
            <a:off x="495946" y="1425845"/>
            <a:ext cx="1070932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AutoNum type="arabicPeriod"/>
            </a:pPr>
            <a:r>
              <a:rPr kumimoji="1" lang="ja-JP" altLang="en-US" sz="6000" b="1">
                <a:latin typeface="Chamberi Super Display" panose="02040503080505020303" pitchFamily="18" charset="0"/>
              </a:rPr>
              <a:t>時間短っ！</a:t>
            </a:r>
            <a:endParaRPr kumimoji="1" lang="en-US" altLang="ja-JP" sz="6000" b="1" dirty="0">
              <a:latin typeface="Chamberi Super Display" panose="02040503080505020303" pitchFamily="18" charset="0"/>
            </a:endParaRPr>
          </a:p>
          <a:p>
            <a:r>
              <a:rPr lang="ja-JP" altLang="en-US" sz="6000" b="1">
                <a:latin typeface="Chamberi Super Display" panose="02040503080505020303" pitchFamily="18" charset="0"/>
              </a:rPr>
              <a:t>　</a:t>
            </a:r>
            <a:r>
              <a:rPr kumimoji="1" lang="ja-JP" altLang="en-US" sz="6000" b="1">
                <a:latin typeface="Chamberi Super Display" panose="02040503080505020303" pitchFamily="18" charset="0"/>
              </a:rPr>
              <a:t>利用できる時間ない</a:t>
            </a:r>
            <a:endParaRPr lang="en-US" altLang="ja-JP" sz="6000" b="1" dirty="0">
              <a:latin typeface="Chamberi Super Display" panose="02040503080505020303" pitchFamily="18" charset="0"/>
            </a:endParaRPr>
          </a:p>
          <a:p>
            <a:endParaRPr kumimoji="1" lang="en-US" altLang="ja-JP" sz="6000" b="1" dirty="0">
              <a:latin typeface="Chamberi Super Display" panose="02040503080505020303" pitchFamily="18" charset="0"/>
            </a:endParaRPr>
          </a:p>
          <a:p>
            <a:pPr marL="1143000" indent="-1143000">
              <a:buAutoNum type="arabicPeriod" startAt="2"/>
            </a:pPr>
            <a:r>
              <a:rPr lang="ja-JP" altLang="en-US" sz="6000" b="1">
                <a:latin typeface="Chamberi Super Display" panose="02040503080505020303" pitchFamily="18" charset="0"/>
              </a:rPr>
              <a:t>バリエーション少なっ！</a:t>
            </a:r>
            <a:endParaRPr lang="en-US" altLang="ja-JP" sz="6000" b="1" dirty="0">
              <a:latin typeface="Chamberi Super Display" panose="02040503080505020303" pitchFamily="18" charset="0"/>
            </a:endParaRPr>
          </a:p>
          <a:p>
            <a:r>
              <a:rPr lang="ja-JP" altLang="en-US" sz="6000" b="1">
                <a:latin typeface="Chamberi Super Display" panose="02040503080505020303" pitchFamily="18" charset="0"/>
              </a:rPr>
              <a:t>　</a:t>
            </a:r>
            <a:endParaRPr kumimoji="1" lang="en-US" altLang="ja-JP" sz="6000" b="1" dirty="0">
              <a:latin typeface="Chamberi Super Display" panose="02040503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396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5F73118-5293-8FA0-7CC0-7DF733423471}"/>
              </a:ext>
            </a:extLst>
          </p:cNvPr>
          <p:cNvSpPr txBox="1"/>
          <p:nvPr/>
        </p:nvSpPr>
        <p:spPr>
          <a:xfrm>
            <a:off x="642378" y="988328"/>
            <a:ext cx="11959525" cy="5740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71600" indent="-1371600">
              <a:buAutoNum type="arabicPeriod"/>
            </a:pPr>
            <a:r>
              <a:rPr kumimoji="1" lang="ja-JP" altLang="en-US" sz="9600" b="1">
                <a:latin typeface="Chamberi Super Display" panose="02040503080505020303" pitchFamily="18" charset="0"/>
              </a:rPr>
              <a:t>集客数の確保</a:t>
            </a:r>
            <a:endParaRPr lang="en-US" altLang="ja-JP" sz="9600" b="1" dirty="0">
              <a:latin typeface="Chamberi Super Display" panose="02040503080505020303" pitchFamily="18" charset="0"/>
            </a:endParaRPr>
          </a:p>
          <a:p>
            <a:endParaRPr lang="en-US" altLang="ja-JP" sz="5400" b="1" dirty="0">
              <a:latin typeface="Chamberi Super Display" panose="02040503080505020303" pitchFamily="18" charset="0"/>
            </a:endParaRPr>
          </a:p>
          <a:p>
            <a:pPr marL="1371600" indent="-1371600">
              <a:buAutoNum type="arabicPeriod" startAt="2"/>
            </a:pPr>
            <a:r>
              <a:rPr lang="en-US" altLang="ja-JP" sz="11500" b="1" dirty="0">
                <a:latin typeface="Chamberi Super Display" panose="02040503080505020303" pitchFamily="18" charset="0"/>
              </a:rPr>
              <a:t>NEEDS</a:t>
            </a:r>
          </a:p>
          <a:p>
            <a:r>
              <a:rPr lang="ja-JP" altLang="en-US" sz="9600" b="1">
                <a:latin typeface="Chamberi Super Display" panose="02040503080505020303" pitchFamily="18" charset="0"/>
              </a:rPr>
              <a:t>　に応えられてない</a:t>
            </a:r>
            <a:endParaRPr kumimoji="1" lang="ja-JP" altLang="en-US" sz="9600" b="1">
              <a:latin typeface="Chamberi Super Display" panose="02040503080505020303" pitchFamily="18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CDB9E2D-6AEE-9C2B-6204-19F48701D0EF}"/>
              </a:ext>
            </a:extLst>
          </p:cNvPr>
          <p:cNvSpPr txBox="1"/>
          <p:nvPr/>
        </p:nvSpPr>
        <p:spPr>
          <a:xfrm>
            <a:off x="221965" y="200409"/>
            <a:ext cx="41070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dirty="0">
                <a:latin typeface="Chamberi Super Display" panose="02040503080505020303" pitchFamily="18" charset="0"/>
              </a:rPr>
              <a:t>◯</a:t>
            </a:r>
            <a:r>
              <a:rPr kumimoji="1" lang="ja-JP" altLang="en-US" sz="5400">
                <a:latin typeface="Chamberi Super Display" panose="02040503080505020303" pitchFamily="18" charset="0"/>
              </a:rPr>
              <a:t>課題</a:t>
            </a:r>
          </a:p>
        </p:txBody>
      </p:sp>
    </p:spTree>
    <p:extLst>
      <p:ext uri="{BB962C8B-B14F-4D97-AF65-F5344CB8AC3E}">
        <p14:creationId xmlns:p14="http://schemas.microsoft.com/office/powerpoint/2010/main" val="3514249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5F73118-5293-8FA0-7CC0-7DF733423471}"/>
              </a:ext>
            </a:extLst>
          </p:cNvPr>
          <p:cNvSpPr txBox="1"/>
          <p:nvPr/>
        </p:nvSpPr>
        <p:spPr>
          <a:xfrm>
            <a:off x="232475" y="1618949"/>
            <a:ext cx="11801869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500" b="1" dirty="0">
                <a:latin typeface="Chamberi Super Display" panose="02040503080505020303" pitchFamily="18" charset="0"/>
              </a:rPr>
              <a:t>IN</a:t>
            </a:r>
            <a:r>
              <a:rPr lang="en-US" altLang="ja-JP" sz="18500" b="1" dirty="0">
                <a:latin typeface="Chamberi Super Display" panose="02040503080505020303" pitchFamily="18" charset="0"/>
              </a:rPr>
              <a:t>-</a:t>
            </a:r>
            <a:r>
              <a:rPr lang="en-US" altLang="ja-JP" sz="11500" b="1" dirty="0" err="1">
                <a:latin typeface="Chamberi Super Display" panose="02040503080505020303" pitchFamily="18" charset="0"/>
              </a:rPr>
              <a:t>convinient</a:t>
            </a:r>
            <a:r>
              <a:rPr lang="ja-JP" altLang="en-US" sz="9600" b="1">
                <a:latin typeface="Chamberi Super Display" panose="02040503080505020303" pitchFamily="18" charset="0"/>
              </a:rPr>
              <a:t>な店　　　</a:t>
            </a:r>
            <a:endParaRPr kumimoji="1" lang="ja-JP" altLang="en-US" sz="9600" b="1">
              <a:latin typeface="Chamberi Super Display" panose="02040503080505020303" pitchFamily="18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CDB9E2D-6AEE-9C2B-6204-19F48701D0EF}"/>
              </a:ext>
            </a:extLst>
          </p:cNvPr>
          <p:cNvSpPr txBox="1"/>
          <p:nvPr/>
        </p:nvSpPr>
        <p:spPr>
          <a:xfrm>
            <a:off x="232475" y="263471"/>
            <a:ext cx="41070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dirty="0">
                <a:latin typeface="Chamberi Super Display" panose="02040503080505020303" pitchFamily="18" charset="0"/>
              </a:rPr>
              <a:t>◯</a:t>
            </a:r>
            <a:r>
              <a:rPr kumimoji="1" lang="ja-JP" altLang="en-US" sz="5400">
                <a:latin typeface="Chamberi Super Display" panose="02040503080505020303" pitchFamily="18" charset="0"/>
              </a:rPr>
              <a:t>課題</a:t>
            </a:r>
          </a:p>
        </p:txBody>
      </p:sp>
    </p:spTree>
    <p:extLst>
      <p:ext uri="{BB962C8B-B14F-4D97-AF65-F5344CB8AC3E}">
        <p14:creationId xmlns:p14="http://schemas.microsoft.com/office/powerpoint/2010/main" val="1573047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CA4CF63-C960-127D-43EA-923E8F1E6FE8}"/>
              </a:ext>
            </a:extLst>
          </p:cNvPr>
          <p:cNvSpPr txBox="1"/>
          <p:nvPr/>
        </p:nvSpPr>
        <p:spPr>
          <a:xfrm>
            <a:off x="0" y="0"/>
            <a:ext cx="95314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latin typeface="Chamberi Super Display" panose="02040503080505020303" pitchFamily="18" charset="0"/>
              </a:rPr>
              <a:t>◯</a:t>
            </a:r>
            <a:r>
              <a:rPr lang="ja-JP" altLang="en-US" sz="4000">
                <a:latin typeface="Chamberi Super Display" panose="02040503080505020303" pitchFamily="18" charset="0"/>
              </a:rPr>
              <a:t>コンセプトとプロダクト</a:t>
            </a:r>
            <a:endParaRPr kumimoji="1" lang="ja-JP" altLang="en-US" sz="4000">
              <a:latin typeface="Chamberi Super Display" panose="02040503080505020303" pitchFamily="18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CC06005-0DCB-C5E8-820D-3B4A57547C25}"/>
              </a:ext>
            </a:extLst>
          </p:cNvPr>
          <p:cNvSpPr txBox="1"/>
          <p:nvPr/>
        </p:nvSpPr>
        <p:spPr>
          <a:xfrm>
            <a:off x="-1" y="467310"/>
            <a:ext cx="11309131" cy="68788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 u="sng" dirty="0">
                <a:solidFill>
                  <a:schemeClr val="accent4"/>
                </a:solidFill>
              </a:rPr>
              <a:t>UNI</a:t>
            </a:r>
            <a:r>
              <a:rPr kumimoji="1" lang="en-US" altLang="ja-JP" sz="11500" b="1" dirty="0">
                <a:solidFill>
                  <a:schemeClr val="accent4"/>
                </a:solidFill>
              </a:rPr>
              <a:t>VERSAL</a:t>
            </a:r>
            <a:r>
              <a:rPr kumimoji="1" lang="en-US" altLang="ja-JP" sz="11500" b="1" dirty="0"/>
              <a:t>  </a:t>
            </a:r>
            <a:r>
              <a:rPr kumimoji="1" lang="en-US" altLang="ja-JP" sz="8800" b="1" dirty="0"/>
              <a:t>&amp;</a:t>
            </a:r>
            <a:endParaRPr kumimoji="1" lang="en-US" altLang="ja-JP" sz="11500" b="1" dirty="0"/>
          </a:p>
          <a:p>
            <a:r>
              <a:rPr lang="en-US" altLang="ja-JP" sz="11500" b="1" u="sng" dirty="0">
                <a:solidFill>
                  <a:srgbClr val="92D050"/>
                </a:solidFill>
              </a:rPr>
              <a:t>UNI</a:t>
            </a:r>
            <a:r>
              <a:rPr lang="en-US" altLang="ja-JP" sz="11500" b="1" dirty="0">
                <a:solidFill>
                  <a:srgbClr val="92D050"/>
                </a:solidFill>
              </a:rPr>
              <a:t>QUE</a:t>
            </a:r>
          </a:p>
          <a:p>
            <a:r>
              <a:rPr kumimoji="1" lang="ja-JP" altLang="en-US" sz="8000" b="1" u="sng">
                <a:solidFill>
                  <a:srgbClr val="00B050"/>
                </a:solidFill>
              </a:rPr>
              <a:t>コン</a:t>
            </a:r>
            <a:r>
              <a:rPr kumimoji="1" lang="ja-JP" altLang="en-US" sz="8000" b="1">
                <a:solidFill>
                  <a:srgbClr val="00B050"/>
                </a:solidFill>
              </a:rPr>
              <a:t>ビニエンス</a:t>
            </a:r>
            <a:r>
              <a:rPr kumimoji="1" lang="en-US" altLang="ja-JP" sz="8000" b="1" dirty="0">
                <a:solidFill>
                  <a:srgbClr val="00B050"/>
                </a:solidFill>
              </a:rPr>
              <a:t>(</a:t>
            </a:r>
            <a:r>
              <a:rPr kumimoji="1" lang="ja-JP" altLang="en-US" sz="8000" b="1">
                <a:solidFill>
                  <a:srgbClr val="00B050"/>
                </a:solidFill>
              </a:rPr>
              <a:t>便</a:t>
            </a:r>
            <a:r>
              <a:rPr kumimoji="1" lang="ja-JP" altLang="en-US" sz="8000" b="1" u="sng">
                <a:solidFill>
                  <a:srgbClr val="00B050"/>
                </a:solidFill>
              </a:rPr>
              <a:t>利</a:t>
            </a:r>
            <a:r>
              <a:rPr kumimoji="1" lang="en-US" altLang="ja-JP" sz="8000" b="1" dirty="0">
                <a:solidFill>
                  <a:srgbClr val="00B050"/>
                </a:solidFill>
              </a:rPr>
              <a:t>)</a:t>
            </a:r>
          </a:p>
          <a:p>
            <a:r>
              <a:rPr kumimoji="1" lang="en-US" altLang="ja-JP" sz="11500" b="1" u="sng" dirty="0"/>
              <a:t>V</a:t>
            </a:r>
            <a:r>
              <a:rPr lang="en-US" altLang="ja-JP" sz="11500" b="1" u="sng" dirty="0"/>
              <a:t>ENDER  </a:t>
            </a:r>
            <a:r>
              <a:rPr kumimoji="1" lang="en-US" altLang="ja-JP" sz="11500" b="1" u="sng" dirty="0"/>
              <a:t>24H</a:t>
            </a:r>
            <a:endParaRPr lang="en-US" altLang="ja-JP" sz="11500" b="1" u="sng" dirty="0"/>
          </a:p>
        </p:txBody>
      </p:sp>
    </p:spTree>
    <p:extLst>
      <p:ext uri="{BB962C8B-B14F-4D97-AF65-F5344CB8AC3E}">
        <p14:creationId xmlns:p14="http://schemas.microsoft.com/office/powerpoint/2010/main" val="875059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56395B14-AD06-6511-A02D-4F836D0009D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1295" y="3026782"/>
            <a:ext cx="2381250" cy="317500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07D869A-3BAE-703D-798F-07DB9198FAFD}"/>
              </a:ext>
            </a:extLst>
          </p:cNvPr>
          <p:cNvSpPr txBox="1"/>
          <p:nvPr/>
        </p:nvSpPr>
        <p:spPr>
          <a:xfrm>
            <a:off x="3177418" y="4614281"/>
            <a:ext cx="104613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/>
              <a:t>〜HEY! B.R.B (Be Right Back!)〜</a:t>
            </a:r>
            <a:endParaRPr kumimoji="1" lang="ja-JP" altLang="en-US" sz="440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49643DE-48A5-B427-F460-B7B2D3C368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5654" y="38722"/>
            <a:ext cx="7155051" cy="3577526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79A4087-8829-9C49-93E7-63234260D1CC}"/>
              </a:ext>
            </a:extLst>
          </p:cNvPr>
          <p:cNvSpPr txBox="1"/>
          <p:nvPr/>
        </p:nvSpPr>
        <p:spPr>
          <a:xfrm>
            <a:off x="232474" y="412447"/>
            <a:ext cx="1199052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800" b="1" dirty="0"/>
              <a:t>UNI</a:t>
            </a:r>
            <a:r>
              <a:rPr kumimoji="1" lang="ja-JP" altLang="en-US" sz="14400" b="1"/>
              <a:t>コン</a:t>
            </a:r>
            <a:r>
              <a:rPr kumimoji="1" lang="en-US" altLang="ja-JP" sz="13800" b="1" dirty="0"/>
              <a:t> </a:t>
            </a:r>
          </a:p>
          <a:p>
            <a:r>
              <a:rPr lang="ja-JP" altLang="en-US" sz="13800" b="1"/>
              <a:t>　　</a:t>
            </a:r>
            <a:r>
              <a:rPr kumimoji="1" lang="en-US" altLang="ja-JP" sz="13800" b="1" dirty="0" err="1"/>
              <a:t>ven</a:t>
            </a:r>
            <a:r>
              <a:rPr kumimoji="1" lang="ja-JP" altLang="en-US" sz="13800" b="1"/>
              <a:t>利</a:t>
            </a:r>
            <a:r>
              <a:rPr kumimoji="1" lang="en-US" altLang="ja-JP" sz="13800" b="1" dirty="0"/>
              <a:t>der</a:t>
            </a:r>
            <a:endParaRPr lang="en-US" altLang="ja-JP" sz="13800" b="1" dirty="0">
              <a:solidFill>
                <a:schemeClr val="bg1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6D6D607-FA95-BBF3-D91B-F453A447F16B}"/>
              </a:ext>
            </a:extLst>
          </p:cNvPr>
          <p:cNvSpPr txBox="1"/>
          <p:nvPr/>
        </p:nvSpPr>
        <p:spPr>
          <a:xfrm>
            <a:off x="232474" y="257875"/>
            <a:ext cx="5359029" cy="590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latin typeface="Chamberi Super Display" panose="02040503080505020303" pitchFamily="18" charset="0"/>
              </a:rPr>
              <a:t>◯</a:t>
            </a:r>
            <a:r>
              <a:rPr lang="ja-JP" altLang="en-US" sz="3200">
                <a:latin typeface="Chamberi Super Display" panose="02040503080505020303" pitchFamily="18" charset="0"/>
              </a:rPr>
              <a:t>コンセプトとプロダクト</a:t>
            </a:r>
            <a:endParaRPr kumimoji="1" lang="ja-JP" altLang="en-US" sz="3200">
              <a:latin typeface="Chamberi Super Display" panose="02040503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526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9C46011D-A74D-88CE-79F3-ABA334F7C398}"/>
              </a:ext>
            </a:extLst>
          </p:cNvPr>
          <p:cNvSpPr/>
          <p:nvPr/>
        </p:nvSpPr>
        <p:spPr>
          <a:xfrm>
            <a:off x="387459" y="197603"/>
            <a:ext cx="6296831" cy="6462793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57D6F42-DD03-70D8-13FE-E524E87314A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78548" y="1589819"/>
            <a:ext cx="2971800" cy="5080000"/>
          </a:xfrm>
          <a:prstGeom prst="rect">
            <a:avLst/>
          </a:prstGeom>
        </p:spPr>
      </p:pic>
      <p:sp>
        <p:nvSpPr>
          <p:cNvPr id="7" name="円形吹き出し 6">
            <a:extLst>
              <a:ext uri="{FF2B5EF4-FFF2-40B4-BE49-F238E27FC236}">
                <a16:creationId xmlns:a16="http://schemas.microsoft.com/office/drawing/2014/main" id="{A2C3E78B-4328-753B-0E64-B03B9EAA1E0D}"/>
              </a:ext>
            </a:extLst>
          </p:cNvPr>
          <p:cNvSpPr/>
          <p:nvPr/>
        </p:nvSpPr>
        <p:spPr>
          <a:xfrm>
            <a:off x="9314979" y="197603"/>
            <a:ext cx="2670875" cy="1694838"/>
          </a:xfrm>
          <a:prstGeom prst="wedgeEllipseCallout">
            <a:avLst/>
          </a:prstGeom>
          <a:solidFill>
            <a:schemeClr val="bg1"/>
          </a:solidFill>
          <a:ln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50805A1-8A3F-3DE5-21BE-FBBC4A1ADC55}"/>
              </a:ext>
            </a:extLst>
          </p:cNvPr>
          <p:cNvSpPr txBox="1"/>
          <p:nvPr/>
        </p:nvSpPr>
        <p:spPr>
          <a:xfrm>
            <a:off x="9913619" y="373880"/>
            <a:ext cx="38900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/>
              <a:t>Hey, BRB</a:t>
            </a:r>
            <a:r>
              <a:rPr kumimoji="1" lang="ja-JP" altLang="en-US" sz="2800" b="1"/>
              <a:t>。</a:t>
            </a:r>
            <a:endParaRPr lang="en-US" altLang="ja-JP" sz="2800" b="1" dirty="0"/>
          </a:p>
          <a:p>
            <a:endParaRPr lang="en-US" altLang="ja-JP" sz="2400" b="1" dirty="0"/>
          </a:p>
          <a:p>
            <a:r>
              <a:rPr lang="ja-JP" altLang="en-US" sz="2800" b="1"/>
              <a:t>カレー！</a:t>
            </a:r>
            <a:endParaRPr lang="en-US" altLang="ja-JP" sz="2800" b="1" dirty="0"/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71DACF8E-1757-9682-73BA-64C977B7B3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812" y="197603"/>
            <a:ext cx="6193372" cy="3096686"/>
          </a:xfrm>
          <a:prstGeom prst="rect">
            <a:avLst/>
          </a:prstGeom>
        </p:spPr>
      </p:pic>
      <p:sp>
        <p:nvSpPr>
          <p:cNvPr id="17" name="円/楕円 16">
            <a:extLst>
              <a:ext uri="{FF2B5EF4-FFF2-40B4-BE49-F238E27FC236}">
                <a16:creationId xmlns:a16="http://schemas.microsoft.com/office/drawing/2014/main" id="{163886E6-224F-20DF-9A27-82CC85EB794F}"/>
              </a:ext>
            </a:extLst>
          </p:cNvPr>
          <p:cNvSpPr/>
          <p:nvPr/>
        </p:nvSpPr>
        <p:spPr>
          <a:xfrm>
            <a:off x="4489558" y="541960"/>
            <a:ext cx="1263757" cy="1286359"/>
          </a:xfrm>
          <a:prstGeom prst="ellipse">
            <a:avLst/>
          </a:prstGeom>
          <a:solidFill>
            <a:schemeClr val="bg1"/>
          </a:solidFill>
          <a:ln w="762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図 18">
            <a:extLst>
              <a:ext uri="{FF2B5EF4-FFF2-40B4-BE49-F238E27FC236}">
                <a16:creationId xmlns:a16="http://schemas.microsoft.com/office/drawing/2014/main" id="{DE217FBB-2E4D-2F88-81FE-4E6758CE1D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432165" y="3282746"/>
            <a:ext cx="6193372" cy="3096686"/>
          </a:xfrm>
          <a:prstGeom prst="rect">
            <a:avLst/>
          </a:prstGeom>
        </p:spPr>
      </p:pic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63D0671-49E5-F006-124A-49E51C8FC7D4}"/>
              </a:ext>
            </a:extLst>
          </p:cNvPr>
          <p:cNvSpPr txBox="1"/>
          <p:nvPr/>
        </p:nvSpPr>
        <p:spPr>
          <a:xfrm>
            <a:off x="826032" y="399393"/>
            <a:ext cx="2905140" cy="5958663"/>
          </a:xfrm>
          <a:prstGeom prst="rect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D818047-0D47-5647-2C86-B7FBD44AD1DC}"/>
              </a:ext>
            </a:extLst>
          </p:cNvPr>
          <p:cNvSpPr txBox="1"/>
          <p:nvPr/>
        </p:nvSpPr>
        <p:spPr>
          <a:xfrm>
            <a:off x="4679676" y="4632497"/>
            <a:ext cx="1680274" cy="1657459"/>
          </a:xfrm>
          <a:prstGeom prst="rect">
            <a:avLst/>
          </a:prstGeom>
          <a:solidFill>
            <a:schemeClr val="tx1"/>
          </a:solidFill>
          <a:ln w="762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263F15F1-FB7B-0463-7B60-78E6A06F315A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53517" y="5057826"/>
            <a:ext cx="1821793" cy="136634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7DB02F12-56F1-C504-3CD3-0DEB991B6D3D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6152" y="467411"/>
            <a:ext cx="1182177" cy="1182177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61BE66B5-2DB8-0C40-B2E6-F65CE7030556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92658" y="443023"/>
            <a:ext cx="1422400" cy="1422400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D0F54A46-B2AA-959F-B5A8-AAD1EB05B7C2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648" y="1633309"/>
            <a:ext cx="1422401" cy="1422401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19FE08A9-42DF-7F2A-03A6-9A7575BF53D4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23433" y="1883019"/>
            <a:ext cx="1202344" cy="904088"/>
          </a:xfrm>
          <a:prstGeom prst="rect">
            <a:avLst/>
          </a:prstGeom>
        </p:spPr>
      </p:pic>
      <p:sp>
        <p:nvSpPr>
          <p:cNvPr id="27" name="円形吹き出し 26">
            <a:extLst>
              <a:ext uri="{FF2B5EF4-FFF2-40B4-BE49-F238E27FC236}">
                <a16:creationId xmlns:a16="http://schemas.microsoft.com/office/drawing/2014/main" id="{E0CEFA6E-23AC-AAAF-A017-329A087FA879}"/>
              </a:ext>
            </a:extLst>
          </p:cNvPr>
          <p:cNvSpPr/>
          <p:nvPr/>
        </p:nvSpPr>
        <p:spPr>
          <a:xfrm rot="10800000">
            <a:off x="6107238" y="742400"/>
            <a:ext cx="2670875" cy="1694838"/>
          </a:xfrm>
          <a:prstGeom prst="wedgeEllipseCallout">
            <a:avLst>
              <a:gd name="adj1" fmla="val 65741"/>
              <a:gd name="adj2" fmla="val 27772"/>
            </a:avLst>
          </a:prstGeom>
          <a:ln w="381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32151579-C7CF-6682-DA1C-668C11C0756B}"/>
              </a:ext>
            </a:extLst>
          </p:cNvPr>
          <p:cNvSpPr txBox="1"/>
          <p:nvPr/>
        </p:nvSpPr>
        <p:spPr>
          <a:xfrm>
            <a:off x="6303712" y="1035600"/>
            <a:ext cx="240280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b="1" dirty="0"/>
              <a:t>OK!</a:t>
            </a:r>
            <a:endParaRPr kumimoji="1" lang="en-US" altLang="ja-JP" sz="3200" b="1" dirty="0"/>
          </a:p>
          <a:p>
            <a:r>
              <a:rPr lang="ja-JP" altLang="en-US" sz="3200" b="1"/>
              <a:t>カレーです。</a:t>
            </a:r>
            <a:endParaRPr kumimoji="1" lang="ja-JP" altLang="en-US" sz="3200" b="1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E3D7BAE7-5BB5-D531-853D-5169B84A3758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09889" y="267970"/>
            <a:ext cx="1814513" cy="1814513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382F1055-893D-06BD-0402-4C33792D99D5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1449" y="2808560"/>
            <a:ext cx="1422400" cy="142240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1E0FD495-EE3A-801B-D4AE-46069233BDF2}"/>
              </a:ext>
            </a:extLst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21197" y="2953466"/>
            <a:ext cx="1422400" cy="106955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71CE49BF-1FEB-CCB7-3FF5-81E6EAC6B06A}"/>
              </a:ext>
            </a:extLst>
          </p:cNvPr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0835" y="4274590"/>
            <a:ext cx="1414953" cy="1000042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874E2903-1526-E0C7-6131-3579088B94D6}"/>
              </a:ext>
            </a:extLst>
          </p:cNvPr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92658" y="4263598"/>
            <a:ext cx="1440188" cy="1055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323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275083-9C44-6E3D-9AAF-4EDE0A8360C4}"/>
              </a:ext>
            </a:extLst>
          </p:cNvPr>
          <p:cNvSpPr txBox="1"/>
          <p:nvPr/>
        </p:nvSpPr>
        <p:spPr>
          <a:xfrm>
            <a:off x="0" y="123986"/>
            <a:ext cx="95314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dirty="0">
                <a:latin typeface="Chamberi Super Display" panose="02040503080505020303" pitchFamily="18" charset="0"/>
              </a:rPr>
              <a:t>◯</a:t>
            </a:r>
            <a:r>
              <a:rPr kumimoji="1" lang="ja-JP" altLang="en-US" sz="5400">
                <a:latin typeface="Chamberi Super Display" panose="02040503080505020303" pitchFamily="18" charset="0"/>
              </a:rPr>
              <a:t>期待される効果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36BA8F8-D2ED-9F2E-2F07-D639EB15E9C4}"/>
              </a:ext>
            </a:extLst>
          </p:cNvPr>
          <p:cNvSpPr txBox="1"/>
          <p:nvPr/>
        </p:nvSpPr>
        <p:spPr>
          <a:xfrm>
            <a:off x="599090" y="891954"/>
            <a:ext cx="11445766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/>
              <a:t>人に</a:t>
            </a:r>
            <a:r>
              <a:rPr kumimoji="1" lang="en-US" altLang="ja-JP" sz="4000" b="1" dirty="0">
                <a:solidFill>
                  <a:srgbClr val="00B050"/>
                </a:solidFill>
              </a:rPr>
              <a:t>UNIVERSAL</a:t>
            </a:r>
            <a:r>
              <a:rPr kumimoji="1" lang="ja-JP" altLang="en-US" sz="3600"/>
              <a:t>＆</a:t>
            </a:r>
            <a:r>
              <a:rPr kumimoji="1" lang="en-US" altLang="ja-JP" sz="3600" dirty="0"/>
              <a:t> </a:t>
            </a:r>
            <a:r>
              <a:rPr lang="en-US" altLang="ja-JP" sz="3600" dirty="0"/>
              <a:t> </a:t>
            </a:r>
            <a:r>
              <a:rPr lang="ja-JP" altLang="en-US" sz="3600"/>
              <a:t>　</a:t>
            </a:r>
            <a:r>
              <a:rPr kumimoji="1" lang="en-US" altLang="ja-JP" sz="3600" dirty="0"/>
              <a:t>→ ◯</a:t>
            </a:r>
            <a:r>
              <a:rPr kumimoji="1" lang="ja-JP" altLang="en-US" sz="3600"/>
              <a:t>誰でも利用可能</a:t>
            </a:r>
            <a:endParaRPr kumimoji="1" lang="en-US" altLang="ja-JP" sz="3600" dirty="0"/>
          </a:p>
          <a:p>
            <a:r>
              <a:rPr lang="ja-JP" altLang="en-US" sz="3600"/>
              <a:t>　　　　　　</a:t>
            </a:r>
            <a:r>
              <a:rPr lang="ja-JP" altLang="en-US" sz="4000" b="1">
                <a:solidFill>
                  <a:srgbClr val="00B050"/>
                </a:solidFill>
              </a:rPr>
              <a:t>便利</a:t>
            </a:r>
            <a:r>
              <a:rPr lang="ja-JP" altLang="en-US" sz="3600"/>
              <a:t>を　　</a:t>
            </a:r>
            <a:r>
              <a:rPr lang="en-US" altLang="ja-JP" sz="3600" dirty="0"/>
              <a:t>   ◯</a:t>
            </a:r>
            <a:r>
              <a:rPr lang="ja-JP" altLang="en-US" sz="3600"/>
              <a:t>食品から雑貨まである</a:t>
            </a:r>
            <a:endParaRPr lang="en-US" altLang="ja-JP" sz="3600" dirty="0"/>
          </a:p>
          <a:p>
            <a:endParaRPr lang="en-US" altLang="ja-JP" sz="1600" dirty="0"/>
          </a:p>
          <a:p>
            <a:r>
              <a:rPr lang="ja-JP" altLang="en-US" sz="3600"/>
              <a:t>環境に</a:t>
            </a:r>
            <a:endParaRPr lang="en-US" altLang="ja-JP" sz="3600" dirty="0"/>
          </a:p>
          <a:p>
            <a:r>
              <a:rPr lang="ja-JP" altLang="en-US" sz="3600"/>
              <a:t>　</a:t>
            </a:r>
            <a:r>
              <a:rPr lang="en-US" altLang="ja-JP" sz="4000" b="1" dirty="0">
                <a:solidFill>
                  <a:srgbClr val="00B050"/>
                </a:solidFill>
              </a:rPr>
              <a:t>UNIVERSAL</a:t>
            </a:r>
            <a:r>
              <a:rPr lang="ja-JP" altLang="en-US" sz="3600"/>
              <a:t>を</a:t>
            </a:r>
            <a:r>
              <a:rPr lang="en-US" altLang="ja-JP" sz="3600" dirty="0"/>
              <a:t>→  ◯</a:t>
            </a:r>
            <a:r>
              <a:rPr lang="ja-JP" altLang="en-US" sz="3600"/>
              <a:t>必ずワンプレート形式で提供</a:t>
            </a:r>
            <a:endParaRPr lang="en-US" altLang="ja-JP" sz="3600" dirty="0"/>
          </a:p>
          <a:p>
            <a:r>
              <a:rPr lang="ja-JP" altLang="en-US" sz="3600"/>
              <a:t>　　　　　　</a:t>
            </a:r>
            <a:r>
              <a:rPr lang="en-US" altLang="ja-JP" sz="3600" dirty="0"/>
              <a:t>  </a:t>
            </a:r>
            <a:r>
              <a:rPr lang="ja-JP" altLang="en-US" sz="3600"/>
              <a:t>　</a:t>
            </a:r>
            <a:r>
              <a:rPr lang="en-US" altLang="ja-JP" sz="3600" dirty="0"/>
              <a:t>      </a:t>
            </a:r>
            <a:r>
              <a:rPr lang="ja-JP" altLang="en-US" sz="3600"/>
              <a:t>　</a:t>
            </a:r>
            <a:r>
              <a:rPr lang="en-US" altLang="ja-JP" sz="3600" dirty="0"/>
              <a:t>◯</a:t>
            </a:r>
            <a:r>
              <a:rPr lang="ja-JP" altLang="en-US" sz="3600"/>
              <a:t>全て日持ちの良い冷凍食品</a:t>
            </a:r>
            <a:endParaRPr lang="en-US" altLang="ja-JP" sz="3600" dirty="0"/>
          </a:p>
          <a:p>
            <a:r>
              <a:rPr kumimoji="1" lang="ja-JP" altLang="en-US" sz="3600"/>
              <a:t>　　　　　　　　　　</a:t>
            </a:r>
            <a:r>
              <a:rPr kumimoji="1" lang="en-US" altLang="ja-JP" sz="3600" dirty="0"/>
              <a:t>◯</a:t>
            </a:r>
            <a:r>
              <a:rPr kumimoji="1" lang="ja-JP" altLang="en-US" sz="3600"/>
              <a:t>お皿はすべて磁器</a:t>
            </a:r>
            <a:r>
              <a:rPr lang="ja-JP" altLang="en-US" sz="3600"/>
              <a:t>に</a:t>
            </a:r>
            <a:endParaRPr lang="en-US" altLang="ja-JP" sz="3600" dirty="0"/>
          </a:p>
          <a:p>
            <a:endParaRPr kumimoji="1" lang="en-US" altLang="ja-JP" sz="3200" dirty="0"/>
          </a:p>
          <a:p>
            <a:r>
              <a:rPr lang="en-US" altLang="ja-JP" sz="4000" b="1" dirty="0">
                <a:solidFill>
                  <a:srgbClr val="00B050"/>
                </a:solidFill>
              </a:rPr>
              <a:t>UNIQUE</a:t>
            </a:r>
            <a:r>
              <a:rPr lang="ja-JP" altLang="en-US" sz="3600"/>
              <a:t>に</a:t>
            </a:r>
            <a:r>
              <a:rPr lang="en-US" altLang="ja-JP" sz="3600" dirty="0"/>
              <a:t>→</a:t>
            </a:r>
            <a:r>
              <a:rPr lang="ja-JP" altLang="en-US" sz="3600"/>
              <a:t>      </a:t>
            </a:r>
            <a:r>
              <a:rPr lang="en-US" altLang="ja-JP" sz="3600" dirty="0"/>
              <a:t>◯</a:t>
            </a:r>
            <a:r>
              <a:rPr lang="ja-JP" altLang="en-US" sz="3600"/>
              <a:t>毎月変わる地元企業の商品</a:t>
            </a:r>
            <a:endParaRPr lang="en-US" altLang="ja-JP" sz="3600" dirty="0"/>
          </a:p>
          <a:p>
            <a:r>
              <a:rPr kumimoji="1" lang="ja-JP" altLang="en-US" sz="3600"/>
              <a:t>　　　　　　</a:t>
            </a:r>
            <a:r>
              <a:rPr kumimoji="1" lang="en-US" altLang="ja-JP" sz="3600" dirty="0"/>
              <a:t>  </a:t>
            </a:r>
            <a:r>
              <a:rPr lang="en-US" altLang="ja-JP" sz="3600" dirty="0"/>
              <a:t>◯</a:t>
            </a:r>
            <a:r>
              <a:rPr lang="ja-JP" altLang="en-US" sz="3600"/>
              <a:t>本校学生がデザインした皿使用</a:t>
            </a:r>
            <a:r>
              <a:rPr lang="ja-JP" altLang="en-US" sz="3600" b="1"/>
              <a:t>　　　　　　　</a:t>
            </a:r>
            <a:endParaRPr lang="en-US" altLang="ja-JP" sz="3600" b="1" dirty="0"/>
          </a:p>
          <a:p>
            <a:r>
              <a:rPr lang="ja-JP" altLang="en-US" sz="3600" b="1"/>
              <a:t>　　　　　　　⇨ 地元企業や大学の宣伝（社会貢献）</a:t>
            </a:r>
            <a:endParaRPr lang="en-US" altLang="ja-JP" sz="3600" b="1" dirty="0"/>
          </a:p>
          <a:p>
            <a:endParaRPr kumimoji="1" lang="en-US" altLang="ja-JP" sz="3600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6996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275083-9C44-6E3D-9AAF-4EDE0A8360C4}"/>
              </a:ext>
            </a:extLst>
          </p:cNvPr>
          <p:cNvSpPr txBox="1"/>
          <p:nvPr/>
        </p:nvSpPr>
        <p:spPr>
          <a:xfrm>
            <a:off x="0" y="123986"/>
            <a:ext cx="95314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dirty="0">
                <a:latin typeface="Chamberi Super Display" panose="02040503080505020303" pitchFamily="18" charset="0"/>
              </a:rPr>
              <a:t>◯</a:t>
            </a:r>
            <a:r>
              <a:rPr kumimoji="1" lang="ja-JP" altLang="en-US" sz="5400">
                <a:latin typeface="Chamberi Super Display" panose="02040503080505020303" pitchFamily="18" charset="0"/>
              </a:rPr>
              <a:t>期待される効果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36BA8F8-D2ED-9F2E-2F07-D639EB15E9C4}"/>
              </a:ext>
            </a:extLst>
          </p:cNvPr>
          <p:cNvSpPr txBox="1"/>
          <p:nvPr/>
        </p:nvSpPr>
        <p:spPr>
          <a:xfrm>
            <a:off x="376413" y="991067"/>
            <a:ext cx="1061633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/>
              <a:t>公益大生</a:t>
            </a:r>
            <a:r>
              <a:rPr kumimoji="1" lang="ja-JP" altLang="en-US" sz="2800"/>
              <a:t>の“便利”が</a:t>
            </a:r>
            <a:r>
              <a:rPr lang="ja-JP" altLang="en-US" sz="4000" b="1" u="sng"/>
              <a:t>たくさん</a:t>
            </a:r>
            <a:r>
              <a:rPr lang="ja-JP" altLang="en-US" sz="2800"/>
              <a:t>の人々の“便利”へ</a:t>
            </a:r>
            <a:endParaRPr lang="en-US" altLang="ja-JP" sz="2800" dirty="0"/>
          </a:p>
          <a:p>
            <a:endParaRPr kumimoji="1" lang="en-US" altLang="ja-JP" sz="2800" dirty="0"/>
          </a:p>
          <a:p>
            <a:endParaRPr kumimoji="1" lang="en-US" altLang="ja-JP" dirty="0"/>
          </a:p>
          <a:p>
            <a:endParaRPr kumimoji="1" lang="ja-JP" altLang="en-US"/>
          </a:p>
        </p:txBody>
      </p:sp>
      <p:sp>
        <p:nvSpPr>
          <p:cNvPr id="4" name="角丸四角形吹き出し 3">
            <a:extLst>
              <a:ext uri="{FF2B5EF4-FFF2-40B4-BE49-F238E27FC236}">
                <a16:creationId xmlns:a16="http://schemas.microsoft.com/office/drawing/2014/main" id="{3DEDEB47-2B51-F42F-BD8F-FB60FF6890A5}"/>
              </a:ext>
            </a:extLst>
          </p:cNvPr>
          <p:cNvSpPr/>
          <p:nvPr/>
        </p:nvSpPr>
        <p:spPr>
          <a:xfrm rot="10800000">
            <a:off x="4277710" y="1964191"/>
            <a:ext cx="5657326" cy="2006854"/>
          </a:xfrm>
          <a:prstGeom prst="wedgeRoundRectCallout">
            <a:avLst>
              <a:gd name="adj1" fmla="val 29830"/>
              <a:gd name="adj2" fmla="val 68589"/>
              <a:gd name="adj3" fmla="val 16667"/>
            </a:avLst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7039B45-7407-5728-26F3-EA27411A4353}"/>
              </a:ext>
            </a:extLst>
          </p:cNvPr>
          <p:cNvSpPr txBox="1"/>
          <p:nvPr/>
        </p:nvSpPr>
        <p:spPr>
          <a:xfrm>
            <a:off x="4336897" y="2155163"/>
            <a:ext cx="553895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/>
              <a:t>・一人暮らしの高齢者、働く世代・世帯</a:t>
            </a:r>
            <a:endParaRPr kumimoji="1" lang="en-US" altLang="ja-JP" sz="2000" dirty="0"/>
          </a:p>
          <a:p>
            <a:endParaRPr lang="en-US" altLang="ja-JP" sz="2000" dirty="0"/>
          </a:p>
          <a:p>
            <a:r>
              <a:rPr lang="ja-JP" altLang="en-US" sz="2000"/>
              <a:t>・酒田</a:t>
            </a:r>
            <a:r>
              <a:rPr kumimoji="1" lang="ja-JP" altLang="en-US" sz="2000"/>
              <a:t>の味を知りたい観光客</a:t>
            </a:r>
            <a:endParaRPr kumimoji="1" lang="en-US" altLang="ja-JP" sz="2000" dirty="0"/>
          </a:p>
          <a:p>
            <a:endParaRPr lang="en-US" altLang="ja-JP" sz="2000" dirty="0"/>
          </a:p>
          <a:p>
            <a:r>
              <a:rPr lang="ja-JP" altLang="en-US" sz="2000"/>
              <a:t>⇒ </a:t>
            </a:r>
            <a:r>
              <a:rPr lang="ja-JP" altLang="en-US" sz="3200" b="1">
                <a:solidFill>
                  <a:srgbClr val="FF0000"/>
                </a:solidFill>
              </a:rPr>
              <a:t>客層</a:t>
            </a:r>
            <a:r>
              <a:rPr lang="ja-JP" altLang="en-US" sz="2000"/>
              <a:t>と</a:t>
            </a:r>
            <a:r>
              <a:rPr lang="ja-JP" altLang="en-US" sz="3200" b="1">
                <a:solidFill>
                  <a:srgbClr val="FF0000"/>
                </a:solidFill>
              </a:rPr>
              <a:t>集客数</a:t>
            </a:r>
            <a:r>
              <a:rPr lang="ja-JP" altLang="en-US" sz="2000"/>
              <a:t>を広げるきっかけに</a:t>
            </a:r>
            <a:endParaRPr lang="en-US" altLang="ja-JP" sz="20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FD35248-8952-818F-9916-39F18B8D0100}"/>
              </a:ext>
            </a:extLst>
          </p:cNvPr>
          <p:cNvSpPr txBox="1"/>
          <p:nvPr/>
        </p:nvSpPr>
        <p:spPr>
          <a:xfrm>
            <a:off x="65066" y="4097782"/>
            <a:ext cx="120618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/>
              <a:t>⇨ 公益大をより開かれた場所へ</a:t>
            </a:r>
            <a:r>
              <a:rPr lang="en-US" altLang="ja-JP" sz="3200" dirty="0"/>
              <a:t>  </a:t>
            </a:r>
            <a:r>
              <a:rPr kumimoji="1" lang="ja-JP" altLang="en-US" sz="3200"/>
              <a:t>⇨</a:t>
            </a:r>
            <a:r>
              <a:rPr kumimoji="1" lang="en-US" altLang="ja-JP" sz="3200" dirty="0"/>
              <a:t> </a:t>
            </a:r>
            <a:r>
              <a:rPr kumimoji="1" lang="ja-JP" altLang="en-US" sz="3200"/>
              <a:t>公益大と</a:t>
            </a:r>
            <a:r>
              <a:rPr kumimoji="1" lang="ja-JP" altLang="en-US" sz="3200" b="1">
                <a:solidFill>
                  <a:srgbClr val="FF0000"/>
                </a:solidFill>
              </a:rPr>
              <a:t>地域が密接に繋がる</a:t>
            </a:r>
            <a:endParaRPr kumimoji="1" lang="en-US" altLang="ja-JP" sz="3200" b="1" dirty="0">
              <a:solidFill>
                <a:srgbClr val="FF0000"/>
              </a:solidFill>
            </a:endParaRPr>
          </a:p>
          <a:p>
            <a:endParaRPr lang="en-US" altLang="ja-JP" sz="1050" dirty="0"/>
          </a:p>
          <a:p>
            <a:pPr algn="ctr"/>
            <a:r>
              <a:rPr kumimoji="1" lang="ja-JP" altLang="en-US" sz="3200"/>
              <a:t>⇨ 公益大の</a:t>
            </a:r>
            <a:r>
              <a:rPr kumimoji="1" lang="ja-JP" altLang="en-US" sz="4000" b="1">
                <a:solidFill>
                  <a:srgbClr val="FF0000"/>
                </a:solidFill>
              </a:rPr>
              <a:t>知名度</a:t>
            </a:r>
            <a:r>
              <a:rPr kumimoji="1" lang="en-US" altLang="ja-JP" sz="4000" b="1" dirty="0">
                <a:solidFill>
                  <a:srgbClr val="FF0000"/>
                </a:solidFill>
              </a:rPr>
              <a:t>UP</a:t>
            </a:r>
            <a:r>
              <a:rPr kumimoji="1" lang="ja-JP" altLang="en-US" sz="4000" b="1">
                <a:solidFill>
                  <a:srgbClr val="FF0000"/>
                </a:solidFill>
              </a:rPr>
              <a:t>へ！</a:t>
            </a:r>
            <a:endParaRPr kumimoji="1" lang="ja-JP" altLang="en-US" sz="3200" b="1">
              <a:solidFill>
                <a:srgbClr val="FF0000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1D00F21-B285-5CDF-8DD7-88ADD73CCBCA}"/>
              </a:ext>
            </a:extLst>
          </p:cNvPr>
          <p:cNvSpPr txBox="1"/>
          <p:nvPr/>
        </p:nvSpPr>
        <p:spPr>
          <a:xfrm>
            <a:off x="2963916" y="5609514"/>
            <a:ext cx="68001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6600"/>
              <a:t>真の</a:t>
            </a:r>
            <a:r>
              <a:rPr lang="ja-JP" altLang="en-US" sz="8000" b="1" u="sng">
                <a:solidFill>
                  <a:srgbClr val="00B050"/>
                </a:solidFill>
              </a:rPr>
              <a:t>公益</a:t>
            </a:r>
            <a:r>
              <a:rPr lang="ja-JP" altLang="en-US" sz="6600"/>
              <a:t>を実現</a:t>
            </a:r>
            <a:endParaRPr kumimoji="1" lang="ja-JP" altLang="en-US" sz="6600"/>
          </a:p>
        </p:txBody>
      </p:sp>
    </p:spTree>
    <p:extLst>
      <p:ext uri="{BB962C8B-B14F-4D97-AF65-F5344CB8AC3E}">
        <p14:creationId xmlns:p14="http://schemas.microsoft.com/office/powerpoint/2010/main" val="757809254"/>
      </p:ext>
    </p:extLst>
  </p:cSld>
  <p:clrMapOvr>
    <a:masterClrMapping/>
  </p:clrMapOvr>
</p:sld>
</file>

<file path=ppt/theme/theme1.xml><?xml version="1.0" encoding="utf-8"?>
<a:theme xmlns:a="http://schemas.openxmlformats.org/drawingml/2006/main" name="VeniceBeachVTI">
  <a:themeElements>
    <a:clrScheme name="AnalogousFromLightSeedLeftStep">
      <a:dk1>
        <a:srgbClr val="000000"/>
      </a:dk1>
      <a:lt1>
        <a:srgbClr val="FFFFFF"/>
      </a:lt1>
      <a:dk2>
        <a:srgbClr val="3E2441"/>
      </a:dk2>
      <a:lt2>
        <a:srgbClr val="E8E6E2"/>
      </a:lt2>
      <a:accent1>
        <a:srgbClr val="96A3C6"/>
      </a:accent1>
      <a:accent2>
        <a:srgbClr val="7FA7BA"/>
      </a:accent2>
      <a:accent3>
        <a:srgbClr val="82ACA8"/>
      </a:accent3>
      <a:accent4>
        <a:srgbClr val="77AE92"/>
      </a:accent4>
      <a:accent5>
        <a:srgbClr val="81AC84"/>
      </a:accent5>
      <a:accent6>
        <a:srgbClr val="8AAE77"/>
      </a:accent6>
      <a:hlink>
        <a:srgbClr val="908157"/>
      </a:hlink>
      <a:folHlink>
        <a:srgbClr val="7F7F7F"/>
      </a:folHlink>
    </a:clrScheme>
    <a:fontScheme name="Avenir 1">
      <a:majorFont>
        <a:latin typeface="Avenir Next LT Pro Ligh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eniceBeachVTI" id="{69839BBA-F383-4FFD-B56A-E36ACE43E09D}" vid="{060D2740-A69C-444A-B833-E03D333ADDA7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279</Words>
  <Application>Microsoft Macintosh PowerPoint</Application>
  <PresentationFormat>ワイド画面</PresentationFormat>
  <Paragraphs>64</Paragraphs>
  <Slides>10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游ゴシック</vt:lpstr>
      <vt:lpstr>Arial</vt:lpstr>
      <vt:lpstr>Avenir Next LT Pro</vt:lpstr>
      <vt:lpstr>Avenir Next LT Pro Light</vt:lpstr>
      <vt:lpstr>Chamberi Super Display</vt:lpstr>
      <vt:lpstr>VeniceBeachVTI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Hiroe Kato</dc:creator>
  <cp:lastModifiedBy>Hiroe Kato</cp:lastModifiedBy>
  <cp:revision>18</cp:revision>
  <dcterms:created xsi:type="dcterms:W3CDTF">2024-05-26T04:17:53Z</dcterms:created>
  <dcterms:modified xsi:type="dcterms:W3CDTF">2024-05-29T02:58:59Z</dcterms:modified>
</cp:coreProperties>
</file>